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2F4E-673F-89C3-92B2-06A748E6D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6B494-512F-C4E4-5D2C-73C05B0084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9A11-7EE0-BB4D-6D69-A77A5B5F0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46C69-4A05-4550-29D6-1815D5522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B84D6-D546-BB1A-3C50-8C73972D8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505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CF400-A88C-9271-566B-31D5442F0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2516FB-6EA4-12FE-55B9-71E4C5AD8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2BEEB-BAB9-8C4A-DEED-2B9E6990D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6FE42-94AE-146A-4286-4232E258B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F1B5A-597D-C0DB-D035-16AE24E1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568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69DE22-D042-49CF-0E5C-D7B30F57EA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10BB58-2B59-AF31-8227-3605CA591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1A67-5568-3BCD-01C9-6E690B30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BB9DF-9ADB-C8A5-B475-C4FC0D34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39FF-20A9-EC16-D48D-59CB4C61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4273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042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463DE-DE85-BBAD-FC2E-DE2F99FAB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76E7F-B5C1-5451-D5FD-945752E5A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4349A-5E80-198F-D487-FDE1890E6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D0964-49FA-F880-17D9-CF17D9AAC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69915-3C1F-8069-28E4-518FDF4D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34870-0FD2-3B43-523C-6004A8A6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8396B-33CD-6BEC-CC06-2DBB8EBF7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645E3-81AC-3B53-EF0B-58C4D9DE3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6388D-17A4-3184-6E77-664C6EDE3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1C58B-425D-F9C8-9515-000C06A2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8303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551C1-3E16-A2D9-C7B7-0FE6DBAE4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69833-51B5-FB0A-3D6B-F3829119F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43652-8A0C-4D8C-3FE8-497409308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97CE95-6B6F-8FE1-552D-F850D2A5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D24491-A60C-6AB3-1E89-68FF4EF55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6C343-3AAF-0ED9-4E70-C31A5E87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6118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94B0A-B843-B212-C2B8-24D1F5D64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DE034-8687-122D-A29E-8DC5BB5D6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1F8FC-7653-4E66-D75D-269E5616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991558-794B-DD0A-D617-AF7BBED54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2980FA-AA45-5A77-04FF-B1EDC4C3E9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EAB12C-DC28-DD93-F9DB-FDAA9B42C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57B4C-BD22-F4A4-513C-147F253BC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ECD6F-953D-0E74-96B4-E4B1F6D67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546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D5E52-CBA9-61B6-F2C4-12C35077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97615C-1EA8-0249-D437-09B89CC71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88A66D-0BAA-35D0-1B6E-E2828B95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E17F3-E71C-BAB0-EED1-B5DAA44F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96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9AD440-EECB-B515-39EF-25D8C39A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86BC24-B15A-9D1D-95A9-0C8184DB1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48D9F-7831-1A43-E549-2F40C25EF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6824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5785E-4023-355A-5A9A-A47AE9788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4DE4A-72CF-97A5-2601-AD97BB561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0FBA5-826D-5B21-533A-659DF34B4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1CE2F-CABA-86F9-BF89-7399913B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0F18A8-425E-0695-92FF-A2489CCA4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E43E77-1846-B1A8-D6B8-892DEFA1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786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455E-053B-5276-41FC-86B4C5DBB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EEFDF1-8D4E-1B0F-1A2A-D94EC1D631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FF61E-F0A8-A4C0-838C-92657CB0C8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25258-E481-38B8-1F5E-FBAF91CE3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F575E7-06F7-01AF-C39A-14854339E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3F2B3-FEBC-1C06-3A87-ABF64E7B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617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759008-F6DF-B1F7-F0AF-F0D4BE11F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976CA-9952-6DC1-430D-B82E493C6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39FAD-1336-0A2A-D311-AA0924F35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2F225-C57D-419E-9A46-6F59F6BC71E9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4F213-A9BD-6CA4-8F9D-BD9B661E8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AE3BC-2A3A-AC67-D6FF-FAB0DDFE3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B16493-06AD-49C1-9FA4-1D5763C309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81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D956F-D80B-FB53-3F51-0B0E84A4C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75FCC18-B5C3-768C-538D-A92B83693C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9"/>
          <a:stretch>
            <a:fillRect/>
          </a:stretch>
        </p:blipFill>
        <p:spPr>
          <a:xfrm>
            <a:off x="-1" y="0"/>
            <a:ext cx="12191999" cy="5877457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309F7235-1ECB-CC2F-6CCA-1E6419693794}"/>
              </a:ext>
            </a:extLst>
          </p:cNvPr>
          <p:cNvSpPr txBox="1"/>
          <p:nvPr/>
        </p:nvSpPr>
        <p:spPr>
          <a:xfrm>
            <a:off x="92464" y="5989045"/>
            <a:ext cx="1873496" cy="276999"/>
          </a:xfrm>
          <a:prstGeom prst="rect">
            <a:avLst/>
          </a:prstGeom>
          <a:gradFill flip="none" rotWithShape="1">
            <a:gsLst>
              <a:gs pos="51000">
                <a:srgbClr val="FFCC66"/>
              </a:gs>
              <a:gs pos="1835">
                <a:srgbClr val="FFCC00"/>
              </a:gs>
              <a:gs pos="17000">
                <a:srgbClr val="FFC000"/>
              </a:gs>
              <a:gs pos="82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>
                <a:solidFill>
                  <a:schemeClr val="bg1"/>
                </a:solidFill>
              </a:rPr>
              <a:t>PLATINUM SPONSOR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4E021DF-FF99-1E82-E0C9-9845408C0CEE}"/>
              </a:ext>
            </a:extLst>
          </p:cNvPr>
          <p:cNvSpPr txBox="1"/>
          <p:nvPr/>
        </p:nvSpPr>
        <p:spPr>
          <a:xfrm>
            <a:off x="2195235" y="5989045"/>
            <a:ext cx="1678414" cy="276999"/>
          </a:xfrm>
          <a:prstGeom prst="rect">
            <a:avLst/>
          </a:prstGeom>
          <a:gradFill flip="none" rotWithShape="1">
            <a:gsLst>
              <a:gs pos="51000">
                <a:srgbClr val="FFCC66"/>
              </a:gs>
              <a:gs pos="1835">
                <a:srgbClr val="FFCC00"/>
              </a:gs>
              <a:gs pos="17000">
                <a:srgbClr val="FFC000"/>
              </a:gs>
              <a:gs pos="82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>
                <a:solidFill>
                  <a:schemeClr val="bg1"/>
                </a:solidFill>
              </a:rPr>
              <a:t>GOLD SPONSOR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62F882C-75EC-B60B-9E37-3919CEFD1AB0}"/>
              </a:ext>
            </a:extLst>
          </p:cNvPr>
          <p:cNvSpPr txBox="1"/>
          <p:nvPr/>
        </p:nvSpPr>
        <p:spPr>
          <a:xfrm>
            <a:off x="5423230" y="5984295"/>
            <a:ext cx="1984248" cy="276999"/>
          </a:xfrm>
          <a:prstGeom prst="rect">
            <a:avLst/>
          </a:prstGeom>
          <a:gradFill flip="none" rotWithShape="1">
            <a:gsLst>
              <a:gs pos="51000">
                <a:srgbClr val="FFCC66"/>
              </a:gs>
              <a:gs pos="1835">
                <a:srgbClr val="FFCC00"/>
              </a:gs>
              <a:gs pos="17000">
                <a:srgbClr val="FFC000"/>
              </a:gs>
              <a:gs pos="82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>
                <a:solidFill>
                  <a:schemeClr val="bg1"/>
                </a:solidFill>
              </a:rPr>
              <a:t>SILVER SPONSORS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D66628-EFEA-5450-A53D-AC73D805B164}"/>
              </a:ext>
            </a:extLst>
          </p:cNvPr>
          <p:cNvSpPr txBox="1"/>
          <p:nvPr/>
        </p:nvSpPr>
        <p:spPr>
          <a:xfrm>
            <a:off x="8900420" y="5983712"/>
            <a:ext cx="3267435" cy="261610"/>
          </a:xfrm>
          <a:prstGeom prst="rect">
            <a:avLst/>
          </a:prstGeom>
          <a:gradFill flip="none" rotWithShape="1">
            <a:gsLst>
              <a:gs pos="51000">
                <a:srgbClr val="FFCC66"/>
              </a:gs>
              <a:gs pos="1835">
                <a:srgbClr val="FFCC00"/>
              </a:gs>
              <a:gs pos="17000">
                <a:srgbClr val="FFC000"/>
              </a:gs>
              <a:gs pos="8200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n-AU" sz="1100" b="1" dirty="0">
                <a:solidFill>
                  <a:schemeClr val="bg1"/>
                </a:solidFill>
              </a:rPr>
              <a:t>FELLOWSHIP PROGRAMME CO-SPONSORS</a:t>
            </a:r>
          </a:p>
        </p:txBody>
      </p:sp>
      <p:pic>
        <p:nvPicPr>
          <p:cNvPr id="83" name="Picture 82" descr="Nokia Logo and symbol, meaning, history, PNG, brand">
            <a:extLst>
              <a:ext uri="{FF2B5EF4-FFF2-40B4-BE49-F238E27FC236}">
                <a16:creationId xmlns:a16="http://schemas.microsoft.com/office/drawing/2014/main" id="{874E6CC6-6D46-2F9D-D3DB-8B854F937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80" y="6187414"/>
            <a:ext cx="1231832" cy="692585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DE762C72-0053-5B88-9396-DC083AF9DF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213" y="5917790"/>
            <a:ext cx="1231832" cy="1231832"/>
          </a:xfrm>
          <a:prstGeom prst="rect">
            <a:avLst/>
          </a:prstGeom>
        </p:spPr>
      </p:pic>
      <p:pic>
        <p:nvPicPr>
          <p:cNvPr id="89" name="Picture 88" descr="APNIC | ITU Academy">
            <a:extLst>
              <a:ext uri="{FF2B5EF4-FFF2-40B4-BE49-F238E27FC236}">
                <a16:creationId xmlns:a16="http://schemas.microsoft.com/office/drawing/2014/main" id="{4B391952-5B51-B360-F90B-FDFF3E91C8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509" y="6351802"/>
            <a:ext cx="1061942" cy="387166"/>
          </a:xfrm>
          <a:prstGeom prst="rect">
            <a:avLst/>
          </a:prstGeom>
        </p:spPr>
      </p:pic>
      <p:pic>
        <p:nvPicPr>
          <p:cNvPr id="90" name="Picture 89" descr="EonFibre | LinkedIn">
            <a:extLst>
              <a:ext uri="{FF2B5EF4-FFF2-40B4-BE49-F238E27FC236}">
                <a16:creationId xmlns:a16="http://schemas.microsoft.com/office/drawing/2014/main" id="{85AFEA06-0C40-E215-6565-734F89B5C9E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320" b="29983"/>
          <a:stretch>
            <a:fillRect/>
          </a:stretch>
        </p:blipFill>
        <p:spPr>
          <a:xfrm>
            <a:off x="4925615" y="6359696"/>
            <a:ext cx="935518" cy="371377"/>
          </a:xfrm>
          <a:prstGeom prst="rect">
            <a:avLst/>
          </a:prstGeom>
        </p:spPr>
      </p:pic>
      <p:pic>
        <p:nvPicPr>
          <p:cNvPr id="91" name="Picture 90" descr="SecureAsi@ v2.0 | Shankar Karuppayah">
            <a:extLst>
              <a:ext uri="{FF2B5EF4-FFF2-40B4-BE49-F238E27FC236}">
                <a16:creationId xmlns:a16="http://schemas.microsoft.com/office/drawing/2014/main" id="{72C7D147-D698-BAB5-91E3-F53FDE71D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6297" y="6306751"/>
            <a:ext cx="1018115" cy="453909"/>
          </a:xfrm>
          <a:prstGeom prst="rect">
            <a:avLst/>
          </a:prstGeom>
        </p:spPr>
      </p:pic>
      <p:pic>
        <p:nvPicPr>
          <p:cNvPr id="92" name="Picture 91" descr="AsiaConnect | Guest">
            <a:extLst>
              <a:ext uri="{FF2B5EF4-FFF2-40B4-BE49-F238E27FC236}">
                <a16:creationId xmlns:a16="http://schemas.microsoft.com/office/drawing/2014/main" id="{9566E9C7-038E-15F2-AB8B-5C0BAFC6D3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6736" y="6272351"/>
            <a:ext cx="868358" cy="417351"/>
          </a:xfrm>
          <a:prstGeom prst="rect">
            <a:avLst/>
          </a:prstGeom>
        </p:spPr>
      </p:pic>
      <p:pic>
        <p:nvPicPr>
          <p:cNvPr id="93" name="Picture 92" descr="LBS Tech | Pedestrian Accessibility Data &amp; Geospatial Technology">
            <a:extLst>
              <a:ext uri="{FF2B5EF4-FFF2-40B4-BE49-F238E27FC236}">
                <a16:creationId xmlns:a16="http://schemas.microsoft.com/office/drawing/2014/main" id="{8EF1E90C-574F-A17B-0D56-3A20B11BE1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3517" y="6351802"/>
            <a:ext cx="1231832" cy="361337"/>
          </a:xfrm>
          <a:prstGeom prst="rect">
            <a:avLst/>
          </a:prstGeom>
        </p:spPr>
      </p:pic>
      <p:pic>
        <p:nvPicPr>
          <p:cNvPr id="94" name="Picture 93" descr="Virtual Peering Series – Africa #4: IXP Traffic Behavior During the  Pandemic in Africa | AfPIF">
            <a:extLst>
              <a:ext uri="{FF2B5EF4-FFF2-40B4-BE49-F238E27FC236}">
                <a16:creationId xmlns:a16="http://schemas.microsoft.com/office/drawing/2014/main" id="{64A2E8F8-60A9-6A32-CE60-8F504ECD23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24666" y="6403387"/>
            <a:ext cx="1401032" cy="205229"/>
          </a:xfrm>
          <a:prstGeom prst="rect">
            <a:avLst/>
          </a:prstGeom>
        </p:spPr>
      </p:pic>
      <p:pic>
        <p:nvPicPr>
          <p:cNvPr id="95" name="Picture 94" descr="Asia Pacific Advanced Network (@apan.net) • Facebook">
            <a:extLst>
              <a:ext uri="{FF2B5EF4-FFF2-40B4-BE49-F238E27FC236}">
                <a16:creationId xmlns:a16="http://schemas.microsoft.com/office/drawing/2014/main" id="{1F956C3E-1A13-308D-0EF3-B7E9C34D7BB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24917" b="24287"/>
          <a:stretch>
            <a:fillRect/>
          </a:stretch>
        </p:blipFill>
        <p:spPr>
          <a:xfrm>
            <a:off x="10811914" y="6327871"/>
            <a:ext cx="868358" cy="441088"/>
          </a:xfrm>
          <a:prstGeom prst="rect">
            <a:avLst/>
          </a:prstGeom>
        </p:spPr>
      </p:pic>
      <p:sp>
        <p:nvSpPr>
          <p:cNvPr id="164" name="TextBox 163">
            <a:extLst>
              <a:ext uri="{FF2B5EF4-FFF2-40B4-BE49-F238E27FC236}">
                <a16:creationId xmlns:a16="http://schemas.microsoft.com/office/drawing/2014/main" id="{249631F1-F873-4CA8-EAD9-9B3EC19704C1}"/>
              </a:ext>
            </a:extLst>
          </p:cNvPr>
          <p:cNvSpPr txBox="1"/>
          <p:nvPr/>
        </p:nvSpPr>
        <p:spPr>
          <a:xfrm>
            <a:off x="2264430" y="1343025"/>
            <a:ext cx="766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ln w="0">
                  <a:solidFill>
                    <a:srgbClr val="FFCC66"/>
                  </a:solidFill>
                </a:ln>
                <a:solidFill>
                  <a:srgbClr val="FFCC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</a:rPr>
              <a:t>4</a:t>
            </a:r>
            <a:r>
              <a:rPr lang="en-AU" sz="3600" b="1" baseline="30000" dirty="0">
                <a:ln w="0">
                  <a:solidFill>
                    <a:srgbClr val="FFCC66"/>
                  </a:solidFill>
                </a:ln>
                <a:solidFill>
                  <a:srgbClr val="FFCC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</a:rPr>
              <a:t>th</a:t>
            </a:r>
            <a:r>
              <a:rPr lang="en-AU" sz="3600" b="1" dirty="0">
                <a:ln w="0">
                  <a:solidFill>
                    <a:srgbClr val="FFCC66"/>
                  </a:solidFill>
                </a:ln>
                <a:solidFill>
                  <a:srgbClr val="FFCC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0B0004020202020204" pitchFamily="34" charset="0"/>
              </a:rPr>
              <a:t> IEEE International Conference on Advanced Network Technologies and Applications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0880D4B2-5BB8-F980-5B47-0C8695630848}"/>
              </a:ext>
            </a:extLst>
          </p:cNvPr>
          <p:cNvSpPr txBox="1"/>
          <p:nvPr/>
        </p:nvSpPr>
        <p:spPr>
          <a:xfrm>
            <a:off x="1512034" y="3188219"/>
            <a:ext cx="9167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  <a:latin typeface="Aptos" panose="020B0004020202020204" pitchFamily="34" charset="0"/>
              </a:rPr>
              <a:t>AUCKLAND, NEW ZEALAND | 10-14 AUGUST 2026</a:t>
            </a: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9A2F12B7-2E4E-625B-279C-D5205D00DD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429" y="187062"/>
            <a:ext cx="1862453" cy="720582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1BB8D45C-F72F-BEDC-B747-DED572210B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54" y="39651"/>
            <a:ext cx="993367" cy="933422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60CBA69D-ED4E-0E0F-5751-53622CE0187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891" y="194634"/>
            <a:ext cx="1975501" cy="574437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69A9463E-DBDD-69D8-1CA5-492934C88F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4" y="125550"/>
            <a:ext cx="1915631" cy="793191"/>
          </a:xfrm>
          <a:prstGeom prst="rect">
            <a:avLst/>
          </a:prstGeom>
        </p:spPr>
      </p:pic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141A534B-74A7-6C03-DD8C-0DF79CB401E0}"/>
              </a:ext>
            </a:extLst>
          </p:cNvPr>
          <p:cNvCxnSpPr>
            <a:cxnSpLocks/>
          </p:cNvCxnSpPr>
          <p:nvPr/>
        </p:nvCxnSpPr>
        <p:spPr>
          <a:xfrm>
            <a:off x="2183355" y="125550"/>
            <a:ext cx="0" cy="76162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47B47406-DF47-057B-CB62-8D5CC48AC9AC}"/>
              </a:ext>
            </a:extLst>
          </p:cNvPr>
          <p:cNvCxnSpPr>
            <a:cxnSpLocks/>
          </p:cNvCxnSpPr>
          <p:nvPr/>
        </p:nvCxnSpPr>
        <p:spPr>
          <a:xfrm>
            <a:off x="4349480" y="125550"/>
            <a:ext cx="0" cy="76162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13D26EE8-DD17-1923-B0CF-26C1D6268A12}"/>
              </a:ext>
            </a:extLst>
          </p:cNvPr>
          <p:cNvCxnSpPr>
            <a:cxnSpLocks/>
          </p:cNvCxnSpPr>
          <p:nvPr/>
        </p:nvCxnSpPr>
        <p:spPr>
          <a:xfrm>
            <a:off x="6261882" y="125550"/>
            <a:ext cx="0" cy="76162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827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Discussion and Key Findings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Interpret results and highlight technical insights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10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1520" y="1325880"/>
            <a:ext cx="91440" cy="3474720"/>
          </a:xfrm>
          <a:prstGeom prst="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6112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00509B"/>
                </a:solidFill>
                <a:latin typeface="Aptos"/>
              </a:rPr>
              <a:t>Technical Insight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Explain what the result means and why it matters.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34840" y="1325880"/>
            <a:ext cx="91440" cy="3474720"/>
          </a:xfrm>
          <a:prstGeom prst="rect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99431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007D5F"/>
                </a:solidFill>
                <a:latin typeface="Aptos"/>
              </a:rPr>
              <a:t>Technical Insight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9431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Compare with expected behavior or baseline results.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3816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138160" y="1325880"/>
            <a:ext cx="91440" cy="3474720"/>
          </a:xfrm>
          <a:prstGeom prst="rect">
            <a:avLst/>
          </a:prstGeom>
          <a:solidFill>
            <a:srgbClr val="F27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02752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F27600"/>
                </a:solidFill>
                <a:latin typeface="Aptos"/>
              </a:rPr>
              <a:t>Limitations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02752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Mention practical limitations or scope constraints honestly.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413248"/>
            <a:ext cx="1051560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900" b="0">
                <a:solidFill>
                  <a:srgbClr val="5A5A5A"/>
                </a:solidFill>
                <a:latin typeface="Aptos"/>
              </a:rPr>
              <a:t>Tip: Emphasize interpretation, not just numbers. This is where the contribution becomes clear.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Conclusion and Future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Summarize findings and identify next steps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11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5120640" cy="411480"/>
          </a:xfrm>
          <a:prstGeom prst="roundRect">
            <a:avLst/>
          </a:prstGeom>
          <a:solidFill>
            <a:srgbClr val="0723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Key Conclusions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828800"/>
            <a:ext cx="484632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Main conclusion 1</a:t>
            </a:r>
          </a:p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Main conclusion 2</a:t>
            </a:r>
          </a:p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Main conclusion 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1234440"/>
            <a:ext cx="5120640" cy="411480"/>
          </a:xfrm>
          <a:prstGeom prst="roundRect">
            <a:avLst/>
          </a:prstGeom>
          <a:solidFill>
            <a:srgbClr val="6437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Future 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1828800"/>
            <a:ext cx="4754880" cy="2560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Planned extension 1</a:t>
            </a:r>
          </a:p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Planned extension 2</a:t>
            </a:r>
          </a:p>
          <a:p>
            <a:pPr>
              <a:spcAft>
                <a:spcPts val="600"/>
              </a:spcAft>
              <a:defRPr sz="2100">
                <a:solidFill>
                  <a:srgbClr val="282828"/>
                </a:solidFill>
                <a:latin typeface="Aptos"/>
              </a:defRPr>
            </a:pPr>
            <a:r>
              <a:t>Open research direction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4663440"/>
            <a:ext cx="10698480" cy="594360"/>
          </a:xfrm>
          <a:prstGeom prst="roundRect">
            <a:avLst/>
          </a:prstGeom>
          <a:solidFill>
            <a:srgbClr val="FFFDEB"/>
          </a:solidFill>
          <a:ln w="12700">
            <a:solidFill>
              <a:srgbClr val="F5D9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828282"/>
                </a:solidFill>
                <a:latin typeface="Aptos"/>
              </a:rPr>
              <a:t>Final takeaway sentence for the audience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Thank You / Q&amp;A</a:t>
            </a:r>
          </a:p>
        </p:txBody>
      </p:sp>
      <p:sp>
        <p:nvSpPr>
          <p:cNvPr id="4" name="Rectangle 3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12 / 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828800"/>
            <a:ext cx="10698480" cy="82296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4400" b="1">
                <a:solidFill>
                  <a:srgbClr val="072354"/>
                </a:solidFill>
                <a:latin typeface="Aptos"/>
              </a:rP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697480"/>
            <a:ext cx="106984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2800" b="0">
                <a:solidFill>
                  <a:srgbClr val="00509B"/>
                </a:solidFill>
                <a:latin typeface="Aptos"/>
              </a:rPr>
              <a:t>Questions &amp; Discussion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60" y="3657600"/>
            <a:ext cx="6400800" cy="822960"/>
          </a:xfrm>
          <a:prstGeom prst="roundRect">
            <a:avLst/>
          </a:prstGeom>
          <a:solidFill>
            <a:srgbClr val="FAFA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i="1">
                <a:solidFill>
                  <a:srgbClr val="828282"/>
                </a:solidFill>
                <a:latin typeface="Aptos"/>
              </a:rPr>
              <a:t>Presenter contact information / QR code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69AF8F-8065-36FF-464E-871C5759EC79}"/>
              </a:ext>
            </a:extLst>
          </p:cNvPr>
          <p:cNvGrpSpPr/>
          <p:nvPr/>
        </p:nvGrpSpPr>
        <p:grpSpPr>
          <a:xfrm>
            <a:off x="0" y="-1"/>
            <a:ext cx="12192000" cy="971551"/>
            <a:chOff x="0" y="-1"/>
            <a:chExt cx="12192000" cy="971551"/>
          </a:xfrm>
        </p:grpSpPr>
        <p:pic>
          <p:nvPicPr>
            <p:cNvPr id="3" name="Picture 2" descr="image.png">
              <a:extLst>
                <a:ext uri="{FF2B5EF4-FFF2-40B4-BE49-F238E27FC236}">
                  <a16:creationId xmlns:a16="http://schemas.microsoft.com/office/drawing/2014/main" id="{714247A8-3C9F-7D59-88B8-7906C8844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-1"/>
              <a:ext cx="12192000" cy="97155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9956245-8CB8-BCE2-4FF8-3E94BA01E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0" y="108719"/>
              <a:ext cx="1619249" cy="67047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44F042A-4EA3-947D-6A4B-E5409192004A}"/>
              </a:ext>
            </a:extLst>
          </p:cNvPr>
          <p:cNvGrpSpPr/>
          <p:nvPr/>
        </p:nvGrpSpPr>
        <p:grpSpPr>
          <a:xfrm>
            <a:off x="428480" y="1560378"/>
            <a:ext cx="326814" cy="1477236"/>
            <a:chOff x="1130178" y="1576966"/>
            <a:chExt cx="326814" cy="1440000"/>
          </a:xfrm>
        </p:grpSpPr>
        <p:sp>
          <p:nvSpPr>
            <p:cNvPr id="6" name="長方形 7">
              <a:extLst>
                <a:ext uri="{FF2B5EF4-FFF2-40B4-BE49-F238E27FC236}">
                  <a16:creationId xmlns:a16="http://schemas.microsoft.com/office/drawing/2014/main" id="{60038A12-4623-9858-D2B0-25E7D0438203}"/>
                </a:ext>
              </a:extLst>
            </p:cNvPr>
            <p:cNvSpPr>
              <a:spLocks/>
            </p:cNvSpPr>
            <p:nvPr/>
          </p:nvSpPr>
          <p:spPr>
            <a:xfrm>
              <a:off x="1370390" y="1576966"/>
              <a:ext cx="86602" cy="144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ja-JP" altLang="en-US" sz="1463" noProof="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7" name="長方形 7">
              <a:extLst>
                <a:ext uri="{FF2B5EF4-FFF2-40B4-BE49-F238E27FC236}">
                  <a16:creationId xmlns:a16="http://schemas.microsoft.com/office/drawing/2014/main" id="{4BFF7693-6DCC-7DE1-62A7-99441BBFB7CD}"/>
                </a:ext>
              </a:extLst>
            </p:cNvPr>
            <p:cNvSpPr>
              <a:spLocks/>
            </p:cNvSpPr>
            <p:nvPr/>
          </p:nvSpPr>
          <p:spPr>
            <a:xfrm>
              <a:off x="1250284" y="1576966"/>
              <a:ext cx="86602" cy="14400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ja-JP" altLang="en-US" sz="1463" noProof="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8" name="長方形 7">
              <a:extLst>
                <a:ext uri="{FF2B5EF4-FFF2-40B4-BE49-F238E27FC236}">
                  <a16:creationId xmlns:a16="http://schemas.microsoft.com/office/drawing/2014/main" id="{BE1E73A1-240E-B295-5E0E-0C2315DC057D}"/>
                </a:ext>
              </a:extLst>
            </p:cNvPr>
            <p:cNvSpPr>
              <a:spLocks/>
            </p:cNvSpPr>
            <p:nvPr/>
          </p:nvSpPr>
          <p:spPr>
            <a:xfrm>
              <a:off x="1130178" y="1576966"/>
              <a:ext cx="86602" cy="14400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ja-JP" altLang="en-US" sz="1463" noProof="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50EAD2B-248C-20DB-CF8D-5C6342ECD781}"/>
              </a:ext>
            </a:extLst>
          </p:cNvPr>
          <p:cNvSpPr txBox="1"/>
          <p:nvPr/>
        </p:nvSpPr>
        <p:spPr>
          <a:xfrm>
            <a:off x="866774" y="1778563"/>
            <a:ext cx="9893845" cy="7764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sz="4800" b="1" i="0" u="none" dirty="0">
                <a:solidFill>
                  <a:srgbClr val="111111"/>
                </a:solidFill>
                <a:latin typeface="+mj-lt"/>
              </a:rPr>
              <a:t>Insert Title of Your Presentation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9B5D90-1E62-24A4-FE82-E24E696ED133}"/>
              </a:ext>
            </a:extLst>
          </p:cNvPr>
          <p:cNvSpPr txBox="1"/>
          <p:nvPr/>
        </p:nvSpPr>
        <p:spPr>
          <a:xfrm>
            <a:off x="905020" y="2534615"/>
            <a:ext cx="108585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0" i="0" u="none" dirty="0">
                <a:solidFill>
                  <a:srgbClr val="666666"/>
                </a:solidFill>
                <a:latin typeface="+mj-lt"/>
              </a:rPr>
              <a:t>Insert the Subtitle of Your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78E0FC-F423-38DB-2080-DBEB2FB19AB5}"/>
              </a:ext>
            </a:extLst>
          </p:cNvPr>
          <p:cNvSpPr txBox="1"/>
          <p:nvPr/>
        </p:nvSpPr>
        <p:spPr>
          <a:xfrm>
            <a:off x="1000125" y="4849117"/>
            <a:ext cx="11151393" cy="2968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2400" b="1" i="0" u="none" dirty="0">
                <a:solidFill>
                  <a:srgbClr val="111111"/>
                </a:solidFill>
              </a:rPr>
              <a:t>Author 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C0ED26-2A7D-E6CB-750C-A4F56D44BEC8}"/>
              </a:ext>
            </a:extLst>
          </p:cNvPr>
          <p:cNvSpPr txBox="1"/>
          <p:nvPr/>
        </p:nvSpPr>
        <p:spPr>
          <a:xfrm>
            <a:off x="1000125" y="5171033"/>
            <a:ext cx="10620375" cy="5057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AU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Affiliation</a:t>
            </a:r>
            <a:r>
              <a:rPr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
</a:t>
            </a:r>
            <a:r>
              <a:rPr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Contact Information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49765E-4912-3283-8951-11625DCFC9A1}"/>
              </a:ext>
            </a:extLst>
          </p:cNvPr>
          <p:cNvSpPr txBox="1"/>
          <p:nvPr/>
        </p:nvSpPr>
        <p:spPr>
          <a:xfrm>
            <a:off x="9773587" y="183423"/>
            <a:ext cx="222791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 NOT PLACE ANY TEXT/IMAGE HERE</a:t>
            </a:r>
          </a:p>
        </p:txBody>
      </p:sp>
    </p:spTree>
    <p:extLst>
      <p:ext uri="{BB962C8B-B14F-4D97-AF65-F5344CB8AC3E}">
        <p14:creationId xmlns:p14="http://schemas.microsoft.com/office/powerpoint/2010/main" val="1780459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Presentation Outline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Suggested flow for a 10-minute IEEE research oral presentation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3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" y="1188720"/>
            <a:ext cx="7132320" cy="384048"/>
          </a:xfrm>
          <a:prstGeom prst="round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Recommended 10-Minute Flow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75320" y="1188720"/>
            <a:ext cx="2286000" cy="384048"/>
          </a:xfrm>
          <a:prstGeom prst="roundRect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Suggested Time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" y="1728216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960120" y="1764792"/>
            <a:ext cx="292608" cy="292608"/>
          </a:xfrm>
          <a:prstGeom prst="ellipse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1737360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Introduction &amp; Motivation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75320" y="1737360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0:30–1:00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2185415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960120" y="2221991"/>
            <a:ext cx="292608" cy="292608"/>
          </a:xfrm>
          <a:prstGeom prst="ellipse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2194560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Problem Statement &amp; Research Gap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2194560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1:00 min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2642615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960120" y="2679191"/>
            <a:ext cx="292608" cy="292608"/>
          </a:xfrm>
          <a:prstGeom prst="ellipse">
            <a:avLst/>
          </a:prstGeom>
          <a:solidFill>
            <a:srgbClr val="6437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2651760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Objectives &amp; Main Contributions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5320" y="2651760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0:45 min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" y="3099815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960120" y="3136391"/>
            <a:ext cx="292608" cy="292608"/>
          </a:xfrm>
          <a:prstGeom prst="ellipse">
            <a:avLst/>
          </a:prstGeom>
          <a:solidFill>
            <a:srgbClr val="F27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17320" y="3108960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Proposed Methodology / Architecture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75320" y="3108960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2:00 min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22960" y="3557015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960120" y="3593591"/>
            <a:ext cx="292608" cy="292608"/>
          </a:xfrm>
          <a:prstGeom prst="ellipse">
            <a:avLst/>
          </a:prstGeom>
          <a:solidFill>
            <a:srgbClr val="0091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17320" y="3566160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Experimental Setup / Dataset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75320" y="3566160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1:00 min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22960" y="4014215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960120" y="4050791"/>
            <a:ext cx="292608" cy="292608"/>
          </a:xfrm>
          <a:prstGeom prst="ellipse">
            <a:avLst/>
          </a:prstGeom>
          <a:solidFill>
            <a:srgbClr val="A050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17320" y="4023359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Results and Analysis / Discussion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75320" y="4023359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3:00 min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22960" y="4471416"/>
            <a:ext cx="9738360" cy="365760"/>
          </a:xfrm>
          <a:prstGeom prst="roundRect">
            <a:avLst/>
          </a:prstGeom>
          <a:solidFill>
            <a:srgbClr val="FAFBFD"/>
          </a:solidFill>
          <a:ln w="6350">
            <a:solidFill>
              <a:srgbClr val="E8EB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960120" y="4507992"/>
            <a:ext cx="292608" cy="292608"/>
          </a:xfrm>
          <a:prstGeom prst="ellipse">
            <a:avLst/>
          </a:prstGeom>
          <a:solidFill>
            <a:srgbClr val="0723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17320" y="4480559"/>
            <a:ext cx="621792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600" b="1">
                <a:solidFill>
                  <a:srgbClr val="072354"/>
                </a:solidFill>
                <a:latin typeface="Aptos"/>
              </a:rPr>
              <a:t>Conclusion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75320" y="4480559"/>
            <a:ext cx="20574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ctr"/>
            <a:r>
              <a:rPr sz="1300" b="0">
                <a:solidFill>
                  <a:srgbClr val="5A5A5A"/>
                </a:solidFill>
                <a:latin typeface="Aptos"/>
              </a:rPr>
              <a:t>0:30 min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8183879" y="5120640"/>
            <a:ext cx="2423160" cy="640080"/>
          </a:xfrm>
          <a:prstGeom prst="roundRect">
            <a:avLst/>
          </a:prstGeom>
          <a:solidFill>
            <a:srgbClr val="FFFDEB"/>
          </a:solidFill>
          <a:ln w="12700">
            <a:solidFill>
              <a:srgbClr val="F5D9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i="1">
                <a:solidFill>
                  <a:srgbClr val="828282"/>
                </a:solidFill>
                <a:latin typeface="Aptos"/>
              </a:rPr>
              <a:t>Target duration: ≤ 10 min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77240" y="5413248"/>
            <a:ext cx="704088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900" b="0">
                <a:solidFill>
                  <a:srgbClr val="5A5A5A"/>
                </a:solidFill>
                <a:latin typeface="Aptos"/>
              </a:rPr>
              <a:t>Tip: Prioritize the problem, method, and key results. Avoid detailed derivations unless essential.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Introduction and Motivation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Set the research context and explain why the problem matters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4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4206240" cy="411480"/>
          </a:xfrm>
          <a:prstGeom prst="round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Research Context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1783080"/>
            <a:ext cx="411480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900">
                <a:solidFill>
                  <a:srgbClr val="282828"/>
                </a:solidFill>
                <a:latin typeface="Aptos"/>
              </a:defRPr>
            </a:pPr>
            <a:r>
              <a:t>Brief background of the domain</a:t>
            </a:r>
          </a:p>
          <a:p>
            <a:pPr>
              <a:spcAft>
                <a:spcPts val="600"/>
              </a:spcAft>
              <a:defRPr sz="1900">
                <a:solidFill>
                  <a:srgbClr val="282828"/>
                </a:solidFill>
                <a:latin typeface="Aptos"/>
              </a:defRPr>
            </a:pPr>
            <a:r>
              <a:t>Why this problem is important</a:t>
            </a:r>
          </a:p>
          <a:p>
            <a:pPr>
              <a:spcAft>
                <a:spcPts val="600"/>
              </a:spcAft>
              <a:defRPr sz="1900">
                <a:solidFill>
                  <a:srgbClr val="282828"/>
                </a:solidFill>
                <a:latin typeface="Aptos"/>
              </a:defRPr>
            </a:pPr>
            <a:r>
              <a:t>Real-world or technical motivation</a:t>
            </a:r>
          </a:p>
          <a:p>
            <a:pPr>
              <a:spcAft>
                <a:spcPts val="600"/>
              </a:spcAft>
              <a:defRPr sz="1900">
                <a:solidFill>
                  <a:srgbClr val="282828"/>
                </a:solidFill>
                <a:latin typeface="Aptos"/>
              </a:defRPr>
            </a:pPr>
            <a:r>
              <a:t>Relevance to AI, HPC, networking, or resilient systems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0" y="1234440"/>
            <a:ext cx="5440680" cy="416052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i="1">
                <a:solidFill>
                  <a:srgbClr val="828282"/>
                </a:solidFill>
                <a:latin typeface="Aptos"/>
              </a:rPr>
              <a:t>Insert motivating figure, use case,
system context, or 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Problem Statement and Research Gap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Define the problem, limitations of existing work, and scope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5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1520" y="1325880"/>
            <a:ext cx="91440" cy="3474720"/>
          </a:xfrm>
          <a:prstGeom prst="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6112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00509B"/>
                </a:solidFill>
                <a:latin typeface="Aptos"/>
              </a:rPr>
              <a:t>Existing 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• Method / system 1
• Method / system 2
• Current limitations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434840" y="1325880"/>
            <a:ext cx="91440" cy="3474720"/>
          </a:xfrm>
          <a:prstGeom prst="rect">
            <a:avLst/>
          </a:prstGeom>
          <a:solidFill>
            <a:srgbClr val="F27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99431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F27600"/>
                </a:solidFill>
                <a:latin typeface="Aptos"/>
              </a:rPr>
              <a:t>Research Gap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9431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• What remains unresolved?
• What is inefficient, inaccurate, or missing?
• Why existing methods are insufficient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138160" y="1325880"/>
            <a:ext cx="3337560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138160" y="1325880"/>
            <a:ext cx="91440" cy="3474720"/>
          </a:xfrm>
          <a:prstGeom prst="rect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302752" y="1435607"/>
            <a:ext cx="310896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500" b="1">
                <a:solidFill>
                  <a:srgbClr val="007D5F"/>
                </a:solidFill>
                <a:latin typeface="Aptos"/>
              </a:rPr>
              <a:t>Problem Statement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02752" y="1801368"/>
            <a:ext cx="3108960" cy="2926079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300" b="0">
                <a:solidFill>
                  <a:srgbClr val="464646"/>
                </a:solidFill>
                <a:latin typeface="Aptos"/>
              </a:rPr>
              <a:t>State the exact problem your paper addresses in one or two sentences.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5413248"/>
            <a:ext cx="10515600" cy="2743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900" b="0">
                <a:solidFill>
                  <a:srgbClr val="5A5A5A"/>
                </a:solidFill>
                <a:latin typeface="Aptos"/>
              </a:rPr>
              <a:t>Tip: This slide should make the audience understand why your contribution is needed.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Objectives and Main Contributions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State what the paper contributes in clear, measurable terms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6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4937760" cy="411480"/>
          </a:xfrm>
          <a:prstGeom prst="roundRect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Research Objectives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783080"/>
            <a:ext cx="4754880" cy="1920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Objective 1: ...</a:t>
            </a:r>
          </a:p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Objective 2: ...</a:t>
            </a:r>
          </a:p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Objective 3: ...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0" y="1234440"/>
            <a:ext cx="4937760" cy="411480"/>
          </a:xfrm>
          <a:prstGeom prst="round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Main Contributions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1783080"/>
            <a:ext cx="4754880" cy="2468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Contribution 1: ...</a:t>
            </a:r>
          </a:p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Contribution 2: ...</a:t>
            </a:r>
          </a:p>
          <a:p>
            <a:pPr>
              <a:spcAft>
                <a:spcPts val="600"/>
              </a:spcAft>
              <a:defRPr sz="2000">
                <a:solidFill>
                  <a:srgbClr val="282828"/>
                </a:solidFill>
                <a:latin typeface="Aptos"/>
              </a:defRPr>
            </a:pPr>
            <a:r>
              <a:t>Contribution 3: ...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4160520"/>
            <a:ext cx="10652760" cy="960120"/>
          </a:xfrm>
          <a:prstGeom prst="roundRect">
            <a:avLst/>
          </a:prstGeom>
          <a:solidFill>
            <a:srgbClr val="FFFDEB"/>
          </a:solidFill>
          <a:ln w="12700">
            <a:solidFill>
              <a:srgbClr val="F5D9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i="1">
                <a:solidFill>
                  <a:srgbClr val="828282"/>
                </a:solidFill>
                <a:latin typeface="Aptos"/>
              </a:rPr>
              <a:t>One-sentence takeaway: What is new, useful, and technically significant in this work?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Proposed Methodology / System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Explain the proposed approach, model, framework, or system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7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7240" y="1234440"/>
            <a:ext cx="6492240" cy="416052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i="1">
                <a:solidFill>
                  <a:srgbClr val="828282"/>
                </a:solidFill>
                <a:latin typeface="Aptos"/>
              </a:rPr>
              <a:t>Insert architecture / workflow / algorithm diagram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1234440"/>
            <a:ext cx="3566160" cy="411480"/>
          </a:xfrm>
          <a:prstGeom prst="roundRect">
            <a:avLst/>
          </a:prstGeom>
          <a:solidFill>
            <a:srgbClr val="6437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Method Summary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26679" y="1810512"/>
            <a:ext cx="3429000" cy="2651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282828"/>
                </a:solidFill>
                <a:latin typeface="Aptos"/>
              </a:defRPr>
            </a:pPr>
            <a:r>
              <a:t>Input / data</a:t>
            </a:r>
          </a:p>
          <a:p>
            <a:pPr>
              <a:spcAft>
                <a:spcPts val="600"/>
              </a:spcAft>
              <a:defRPr sz="1800">
                <a:solidFill>
                  <a:srgbClr val="282828"/>
                </a:solidFill>
                <a:latin typeface="Aptos"/>
              </a:defRPr>
            </a:pPr>
            <a:r>
              <a:t>Main processing steps</a:t>
            </a:r>
          </a:p>
          <a:p>
            <a:pPr>
              <a:spcAft>
                <a:spcPts val="600"/>
              </a:spcAft>
              <a:defRPr sz="1800">
                <a:solidFill>
                  <a:srgbClr val="282828"/>
                </a:solidFill>
                <a:latin typeface="Aptos"/>
              </a:defRPr>
            </a:pPr>
            <a:r>
              <a:t>Model / algorithm</a:t>
            </a:r>
          </a:p>
          <a:p>
            <a:pPr>
              <a:spcAft>
                <a:spcPts val="600"/>
              </a:spcAft>
              <a:defRPr sz="1800">
                <a:solidFill>
                  <a:srgbClr val="282828"/>
                </a:solidFill>
                <a:latin typeface="Aptos"/>
              </a:defRPr>
            </a:pPr>
            <a:r>
              <a:t>Output / decision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26679" y="4434840"/>
            <a:ext cx="3383280" cy="777240"/>
          </a:xfrm>
          <a:prstGeom prst="roundRect">
            <a:avLst/>
          </a:prstGeom>
          <a:solidFill>
            <a:srgbClr val="FAFA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500" i="1">
                <a:solidFill>
                  <a:srgbClr val="828282"/>
                </a:solidFill>
                <a:latin typeface="Aptos"/>
              </a:rPr>
              <a:t>Key equation / algorithm step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Experimental Setup / Dataset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Summarize the dataset, implementation, metrics, and evaluation protocol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8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3291840" cy="411480"/>
          </a:xfrm>
          <a:prstGeom prst="roundRect">
            <a:avLst/>
          </a:prstGeom>
          <a:solidFill>
            <a:srgbClr val="0091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Dataset / Testbed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783080"/>
            <a:ext cx="3291840" cy="320040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i="1">
                <a:solidFill>
                  <a:srgbClr val="828282"/>
                </a:solidFill>
                <a:latin typeface="Aptos"/>
              </a:rPr>
              <a:t>Dataset/testbed details
• size
• source
• features
• split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34840" y="1234440"/>
            <a:ext cx="3291840" cy="411480"/>
          </a:xfrm>
          <a:prstGeom prst="roundRect">
            <a:avLst/>
          </a:prstGeom>
          <a:solidFill>
            <a:srgbClr val="F27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Implementation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434840" y="1783080"/>
            <a:ext cx="3291840" cy="320040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i="1">
                <a:solidFill>
                  <a:srgbClr val="828282"/>
                </a:solidFill>
                <a:latin typeface="Aptos"/>
              </a:rPr>
              <a:t>Tools/platform
• framework
• hardware
• parameters
• baseline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38160" y="1234440"/>
            <a:ext cx="3291840" cy="411480"/>
          </a:xfrm>
          <a:prstGeom prst="roundRect">
            <a:avLst/>
          </a:prstGeom>
          <a:solidFill>
            <a:srgbClr val="005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Evaluation Metrics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783080"/>
            <a:ext cx="3291840" cy="320040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i="1">
                <a:solidFill>
                  <a:srgbClr val="828282"/>
                </a:solidFill>
                <a:latin typeface="Aptos"/>
              </a:rPr>
              <a:t>Metrics
• accuracy
• latency
• throughput
• cost / energy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an62_watermark_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8016"/>
            <a:ext cx="1572768" cy="651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256032"/>
            <a:ext cx="9784080" cy="50292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2800" b="1">
                <a:solidFill>
                  <a:srgbClr val="072354"/>
                </a:solidFill>
                <a:latin typeface="Aptos"/>
              </a:rPr>
              <a:t>Results and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088" y="749808"/>
            <a:ext cx="9601200" cy="256032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ptos"/>
              </a:rPr>
              <a:t>Present the most important quantitative or qualitative results</a:t>
            </a:r>
          </a:p>
        </p:txBody>
      </p:sp>
      <p:sp>
        <p:nvSpPr>
          <p:cNvPr id="5" name="Rectangle 4"/>
          <p:cNvSpPr/>
          <p:nvPr/>
        </p:nvSpPr>
        <p:spPr>
          <a:xfrm>
            <a:off x="1874519" y="960120"/>
            <a:ext cx="1463040" cy="36576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337560" y="960120"/>
            <a:ext cx="8138160" cy="18288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11480" y="6035040"/>
            <a:ext cx="11369040" cy="9144"/>
          </a:xfrm>
          <a:prstGeom prst="rect">
            <a:avLst/>
          </a:prstGeom>
          <a:solidFill>
            <a:srgbClr val="DCE1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logo 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873" y="6199632"/>
            <a:ext cx="7144254" cy="566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86160" y="5687568"/>
            <a:ext cx="685800" cy="228600"/>
          </a:xfrm>
          <a:prstGeom prst="rect">
            <a:avLst/>
          </a:prstGeom>
          <a:noFill/>
        </p:spPr>
        <p:txBody>
          <a:bodyPr wrap="none" lIns="54864" tIns="27432" rIns="54864" bIns="27432">
            <a:spAutoFit/>
          </a:bodyPr>
          <a:lstStyle/>
          <a:p>
            <a:pPr algn="r"/>
            <a:r>
              <a:rPr sz="1000" b="0">
                <a:solidFill>
                  <a:srgbClr val="5A5A5A"/>
                </a:solidFill>
                <a:latin typeface="Aptos"/>
              </a:rPr>
              <a:t>9 / 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1234440"/>
            <a:ext cx="5120640" cy="192024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828282"/>
                </a:solidFill>
                <a:latin typeface="Aptos"/>
              </a:rPr>
              <a:t>Insert key chart / table 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0" y="1234440"/>
            <a:ext cx="5120640" cy="192024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828282"/>
                </a:solidFill>
                <a:latin typeface="Aptos"/>
              </a:rPr>
              <a:t>Insert key chart / table 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520440"/>
            <a:ext cx="5120640" cy="164592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CE1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800" i="1">
                <a:solidFill>
                  <a:srgbClr val="828282"/>
                </a:solidFill>
                <a:latin typeface="Aptos"/>
              </a:rPr>
              <a:t>Insert qualitative result / visual example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3520440"/>
            <a:ext cx="5120640" cy="411480"/>
          </a:xfrm>
          <a:prstGeom prst="roundRect">
            <a:avLst/>
          </a:prstGeom>
          <a:solidFill>
            <a:srgbClr val="007D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Main Result Takeaways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4023360"/>
            <a:ext cx="480060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282828"/>
                </a:solidFill>
                <a:latin typeface="Aptos"/>
              </a:defRPr>
            </a:pPr>
            <a:r>
              <a:t>Finding 1: ...</a:t>
            </a:r>
          </a:p>
          <a:p>
            <a:pPr>
              <a:spcAft>
                <a:spcPts val="600"/>
              </a:spcAft>
              <a:defRPr sz="1700">
                <a:solidFill>
                  <a:srgbClr val="282828"/>
                </a:solidFill>
                <a:latin typeface="Aptos"/>
              </a:defRPr>
            </a:pPr>
            <a:r>
              <a:t>Finding 2: ...</a:t>
            </a:r>
          </a:p>
          <a:p>
            <a:pPr>
              <a:spcAft>
                <a:spcPts val="600"/>
              </a:spcAft>
              <a:defRPr sz="1700">
                <a:solidFill>
                  <a:srgbClr val="282828"/>
                </a:solidFill>
                <a:latin typeface="Aptos"/>
              </a:defRPr>
            </a:pPr>
            <a:r>
              <a:t>Finding 3: 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637</Words>
  <Application>Microsoft Office PowerPoint</Application>
  <PresentationFormat>Widescreen</PresentationFormat>
  <Paragraphs>126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Microsoft YaHei</vt:lpstr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 Ekanayake</dc:creator>
  <cp:lastModifiedBy>Upul  Jayasinghe</cp:lastModifiedBy>
  <cp:revision>1</cp:revision>
  <dcterms:created xsi:type="dcterms:W3CDTF">2026-07-22T10:19:45Z</dcterms:created>
  <dcterms:modified xsi:type="dcterms:W3CDTF">2026-07-22T14:19:25Z</dcterms:modified>
</cp:coreProperties>
</file>